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416" r:id="rId3"/>
    <p:sldId id="547" r:id="rId4"/>
    <p:sldId id="662" r:id="rId5"/>
    <p:sldId id="481" r:id="rId6"/>
    <p:sldId id="548" r:id="rId7"/>
    <p:sldId id="482" r:id="rId8"/>
    <p:sldId id="430" r:id="rId9"/>
    <p:sldId id="471" r:id="rId10"/>
    <p:sldId id="658" r:id="rId11"/>
    <p:sldId id="663" r:id="rId12"/>
    <p:sldId id="664" r:id="rId13"/>
    <p:sldId id="665" r:id="rId14"/>
    <p:sldId id="666" r:id="rId15"/>
    <p:sldId id="667" r:id="rId16"/>
    <p:sldId id="627" r:id="rId17"/>
    <p:sldId id="668" r:id="rId18"/>
    <p:sldId id="577" r:id="rId19"/>
    <p:sldId id="473" r:id="rId20"/>
    <p:sldId id="669" r:id="rId21"/>
    <p:sldId id="659" r:id="rId22"/>
    <p:sldId id="670" r:id="rId23"/>
    <p:sldId id="671" r:id="rId24"/>
    <p:sldId id="562" r:id="rId25"/>
    <p:sldId id="479" r:id="rId26"/>
    <p:sldId id="491" r:id="rId27"/>
    <p:sldId id="492" r:id="rId28"/>
    <p:sldId id="493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DE9A"/>
    <a:srgbClr val="C3DF9B"/>
    <a:srgbClr val="FFFFFF"/>
    <a:srgbClr val="BBC0C4"/>
    <a:srgbClr val="FEFEFE"/>
    <a:srgbClr val="ACB3A1"/>
    <a:srgbClr val="969696"/>
    <a:srgbClr val="26182F"/>
    <a:srgbClr val="84AEE1"/>
    <a:srgbClr val="FF71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 autoAdjust="0"/>
  </p:normalViewPr>
  <p:slideViewPr>
    <p:cSldViewPr snapToGrid="0">
      <p:cViewPr>
        <p:scale>
          <a:sx n="73" d="100"/>
          <a:sy n="73" d="100"/>
        </p:scale>
        <p:origin x="-404" y="-32"/>
      </p:cViewPr>
      <p:guideLst>
        <p:guide orient="horz" pos="2254"/>
        <p:guide pos="38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2004" cy="72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3.tiff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.tiff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3.tiff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4.tiff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4.tiff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.tiff"/><Relationship Id="rId4" Type="http://schemas.openxmlformats.org/officeDocument/2006/relationships/image" Target="../media/image7.png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4.tiff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4.tiff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7.png"/><Relationship Id="rId4" Type="http://schemas.openxmlformats.org/officeDocument/2006/relationships/image" Target="../media/image4.tiff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4.tiff"/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image" Target="../media/image5.tiff"/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tiff"/><Relationship Id="rId5" Type="http://schemas.openxmlformats.org/officeDocument/2006/relationships/image" Target="../media/image25.png"/><Relationship Id="rId4" Type="http://schemas.openxmlformats.org/officeDocument/2006/relationships/image" Target="../media/image6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37.png"/><Relationship Id="rId12" Type="http://schemas.openxmlformats.org/officeDocument/2006/relationships/image" Target="../media/image36.png"/><Relationship Id="rId11" Type="http://schemas.openxmlformats.org/officeDocument/2006/relationships/image" Target="../media/image35.png"/><Relationship Id="rId10" Type="http://schemas.openxmlformats.org/officeDocument/2006/relationships/image" Target="../media/image34.png"/><Relationship Id="rId1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35.png"/><Relationship Id="rId8" Type="http://schemas.openxmlformats.org/officeDocument/2006/relationships/tags" Target="../tags/tag13.xml"/><Relationship Id="rId7" Type="http://schemas.openxmlformats.org/officeDocument/2006/relationships/image" Target="../media/image39.jpeg"/><Relationship Id="rId6" Type="http://schemas.openxmlformats.org/officeDocument/2006/relationships/tags" Target="../tags/tag12.xml"/><Relationship Id="rId5" Type="http://schemas.openxmlformats.org/officeDocument/2006/relationships/image" Target="../media/image38.png"/><Relationship Id="rId4" Type="http://schemas.openxmlformats.org/officeDocument/2006/relationships/tags" Target="../tags/tag11.xml"/><Relationship Id="rId3" Type="http://schemas.openxmlformats.org/officeDocument/2006/relationships/image" Target="../media/image26.png"/><Relationship Id="rId2" Type="http://schemas.openxmlformats.org/officeDocument/2006/relationships/tags" Target="../tags/tag10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6.png"/><Relationship Id="rId10" Type="http://schemas.openxmlformats.org/officeDocument/2006/relationships/tags" Target="../tags/tag14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.tiff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2.tiff"/><Relationship Id="rId4" Type="http://schemas.openxmlformats.org/officeDocument/2006/relationships/image" Target="../media/image8.png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.tiff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image" Target="../media/image3.tiff"/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人教版四年级下</a:t>
            </a:r>
            <a:endParaRPr lang="en-US" altLang="zh-CN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171575" y="1435735"/>
            <a:ext cx="9488170" cy="120015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小数加减混合运算</a:t>
            </a:r>
            <a:endParaRPr lang="zh-CN" altLang="en-US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102100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小数的加法和减法</a:t>
            </a:r>
            <a:endParaRPr lang="zh-CN" altLang="en-US" sz="24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90127" name="Text Box 15"/>
          <p:cNvSpPr txBox="1">
            <a:spLocks noChangeArrowheads="1"/>
          </p:cNvSpPr>
          <p:nvPr/>
        </p:nvSpPr>
        <p:spPr bwMode="auto">
          <a:xfrm>
            <a:off x="1887473" y="1489482"/>
            <a:ext cx="449580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7.45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5.8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4.69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endParaRPr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0129" name="Text Box 17"/>
          <p:cNvSpPr txBox="1">
            <a:spLocks noChangeArrowheads="1"/>
          </p:cNvSpPr>
          <p:nvPr/>
        </p:nvSpPr>
        <p:spPr bwMode="auto">
          <a:xfrm>
            <a:off x="3613785" y="2518410"/>
            <a:ext cx="270891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7 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.  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5 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130" name="Text Box 18"/>
          <p:cNvSpPr txBox="1">
            <a:spLocks noChangeArrowheads="1"/>
          </p:cNvSpPr>
          <p:nvPr/>
        </p:nvSpPr>
        <p:spPr bwMode="auto">
          <a:xfrm>
            <a:off x="3107244" y="3758422"/>
            <a:ext cx="649287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en-US" altLang="zh-CN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131" name="Text Box 19"/>
          <p:cNvSpPr txBox="1">
            <a:spLocks noChangeArrowheads="1"/>
          </p:cNvSpPr>
          <p:nvPr/>
        </p:nvSpPr>
        <p:spPr bwMode="auto">
          <a:xfrm>
            <a:off x="3613785" y="3152140"/>
            <a:ext cx="233870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5  .  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132" name="Line 20"/>
          <p:cNvSpPr>
            <a:spLocks noChangeShapeType="1"/>
          </p:cNvSpPr>
          <p:nvPr/>
        </p:nvSpPr>
        <p:spPr bwMode="auto">
          <a:xfrm>
            <a:off x="3045460" y="4551680"/>
            <a:ext cx="3061970" cy="635"/>
          </a:xfrm>
          <a:prstGeom prst="line">
            <a:avLst/>
          </a:prstGeom>
          <a:noFill/>
          <a:ln w="31750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90133" name="Text Box 21"/>
          <p:cNvSpPr txBox="1">
            <a:spLocks noChangeArrowheads="1"/>
          </p:cNvSpPr>
          <p:nvPr/>
        </p:nvSpPr>
        <p:spPr bwMode="auto">
          <a:xfrm>
            <a:off x="5447412" y="4551854"/>
            <a:ext cx="50482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134" name="Text Box 22"/>
          <p:cNvSpPr txBox="1">
            <a:spLocks noChangeArrowheads="1"/>
          </p:cNvSpPr>
          <p:nvPr/>
        </p:nvSpPr>
        <p:spPr bwMode="auto">
          <a:xfrm>
            <a:off x="5149086" y="4095300"/>
            <a:ext cx="50482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135" name="Text Box 23"/>
          <p:cNvSpPr txBox="1">
            <a:spLocks noChangeArrowheads="1"/>
          </p:cNvSpPr>
          <p:nvPr/>
        </p:nvSpPr>
        <p:spPr bwMode="auto">
          <a:xfrm>
            <a:off x="3572510" y="3723640"/>
            <a:ext cx="268160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  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6  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136" name="Text Box 24"/>
          <p:cNvSpPr txBox="1">
            <a:spLocks noChangeArrowheads="1"/>
          </p:cNvSpPr>
          <p:nvPr/>
        </p:nvSpPr>
        <p:spPr bwMode="auto">
          <a:xfrm>
            <a:off x="4892174" y="4552489"/>
            <a:ext cx="50482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3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137" name="Text Box 25"/>
          <p:cNvSpPr txBox="1">
            <a:spLocks noChangeArrowheads="1"/>
          </p:cNvSpPr>
          <p:nvPr/>
        </p:nvSpPr>
        <p:spPr bwMode="auto">
          <a:xfrm>
            <a:off x="4530616" y="4499784"/>
            <a:ext cx="50482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3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138" name="Text Box 26"/>
          <p:cNvSpPr txBox="1">
            <a:spLocks noChangeArrowheads="1"/>
          </p:cNvSpPr>
          <p:nvPr/>
        </p:nvSpPr>
        <p:spPr bwMode="auto">
          <a:xfrm>
            <a:off x="4337556" y="4100716"/>
            <a:ext cx="504825" cy="398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139" name="Text Box 27"/>
          <p:cNvSpPr txBox="1">
            <a:spLocks noChangeArrowheads="1"/>
          </p:cNvSpPr>
          <p:nvPr/>
        </p:nvSpPr>
        <p:spPr bwMode="auto">
          <a:xfrm>
            <a:off x="4026183" y="4551854"/>
            <a:ext cx="50482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3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140" name="Text Box 28"/>
          <p:cNvSpPr txBox="1">
            <a:spLocks noChangeArrowheads="1"/>
          </p:cNvSpPr>
          <p:nvPr/>
        </p:nvSpPr>
        <p:spPr bwMode="auto">
          <a:xfrm>
            <a:off x="3572793" y="4551854"/>
            <a:ext cx="50482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3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141" name="Text Box 29"/>
          <p:cNvSpPr txBox="1">
            <a:spLocks noChangeArrowheads="1"/>
          </p:cNvSpPr>
          <p:nvPr/>
        </p:nvSpPr>
        <p:spPr bwMode="auto">
          <a:xfrm>
            <a:off x="6150610" y="1489710"/>
            <a:ext cx="2512695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17.94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0142" name="Text Box 30"/>
          <p:cNvSpPr txBox="1">
            <a:spLocks noChangeArrowheads="1"/>
          </p:cNvSpPr>
          <p:nvPr/>
        </p:nvSpPr>
        <p:spPr bwMode="auto">
          <a:xfrm>
            <a:off x="2778507" y="5477239"/>
            <a:ext cx="556260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答：一共花了</a:t>
            </a:r>
            <a:r>
              <a:rPr lang="en-US" altLang="zh-CN" sz="3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17.94</a:t>
            </a:r>
            <a:r>
              <a:rPr lang="zh-CN" altLang="en-US" sz="3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元。</a:t>
            </a:r>
            <a:endParaRPr lang="zh-CN" altLang="en-US" sz="3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竖卷形 3"/>
          <p:cNvSpPr/>
          <p:nvPr/>
        </p:nvSpPr>
        <p:spPr>
          <a:xfrm>
            <a:off x="9187021" y="2518316"/>
            <a:ext cx="1008112" cy="1979831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0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0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0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0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0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90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0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0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9" grpId="0" bldLvl="0" animBg="1"/>
      <p:bldP spid="90130" grpId="0" bldLvl="0" animBg="1"/>
      <p:bldP spid="90131" grpId="0" bldLvl="0" animBg="1"/>
      <p:bldP spid="90132" grpId="0" bldLvl="0" animBg="1"/>
      <p:bldP spid="90133" grpId="0" bldLvl="0" animBg="1"/>
      <p:bldP spid="90134" grpId="0" bldLvl="0" animBg="1"/>
      <p:bldP spid="90135" grpId="0" bldLvl="0" animBg="1"/>
      <p:bldP spid="90136" grpId="0" bldLvl="0" animBg="1"/>
      <p:bldP spid="90137" grpId="0" bldLvl="0" animBg="1"/>
      <p:bldP spid="90138" grpId="0" bldLvl="0" animBg="1"/>
      <p:bldP spid="90139" grpId="0" bldLvl="0" animBg="1"/>
      <p:bldP spid="90140" grpId="0" bldLvl="0" animBg="1"/>
      <p:bldP spid="90141" grpId="0" bldLvl="0" animBg="1"/>
      <p:bldP spid="9014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2297683" y="1873022"/>
            <a:ext cx="449580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7.45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5.8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4.69</a:t>
            </a:r>
            <a:endParaRPr lang="zh-CN" altLang="en-US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Text Box 30"/>
          <p:cNvSpPr txBox="1">
            <a:spLocks noChangeArrowheads="1"/>
          </p:cNvSpPr>
          <p:nvPr/>
        </p:nvSpPr>
        <p:spPr bwMode="auto">
          <a:xfrm>
            <a:off x="2741677" y="5182599"/>
            <a:ext cx="556260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答：一共花了</a:t>
            </a:r>
            <a:r>
              <a:rPr lang="en-US" altLang="zh-CN" sz="3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17.94</a:t>
            </a:r>
            <a:r>
              <a:rPr lang="zh-CN" altLang="en-US" sz="3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元。</a:t>
            </a:r>
            <a:endParaRPr lang="zh-CN" altLang="en-US" sz="3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竖卷形 5"/>
          <p:cNvSpPr/>
          <p:nvPr/>
        </p:nvSpPr>
        <p:spPr>
          <a:xfrm>
            <a:off x="8304758" y="2091204"/>
            <a:ext cx="1008112" cy="1979831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297683" y="3904469"/>
            <a:ext cx="4046537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 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17.94(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r>
              <a: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2286711" y="2876153"/>
            <a:ext cx="3894137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 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13.25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4.69     </a:t>
            </a:r>
            <a:endParaRPr lang="en-US" altLang="zh-CN" sz="3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1" name="Group 4"/>
          <p:cNvGrpSpPr/>
          <p:nvPr/>
        </p:nvGrpSpPr>
        <p:grpSpPr bwMode="auto">
          <a:xfrm>
            <a:off x="3112616" y="2468389"/>
            <a:ext cx="1489510" cy="120135"/>
            <a:chOff x="816" y="1392"/>
            <a:chExt cx="864" cy="96"/>
          </a:xfrm>
        </p:grpSpPr>
        <p:sp>
          <p:nvSpPr>
            <p:cNvPr id="22" name="Line 5"/>
            <p:cNvSpPr>
              <a:spLocks noChangeShapeType="1"/>
            </p:cNvSpPr>
            <p:nvPr/>
          </p:nvSpPr>
          <p:spPr bwMode="auto">
            <a:xfrm>
              <a:off x="816" y="1488"/>
              <a:ext cx="86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3" name="Line 6"/>
            <p:cNvSpPr>
              <a:spLocks noChangeShapeType="1"/>
            </p:cNvSpPr>
            <p:nvPr/>
          </p:nvSpPr>
          <p:spPr bwMode="auto">
            <a:xfrm>
              <a:off x="816" y="1392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4" name="Line 7"/>
            <p:cNvSpPr>
              <a:spLocks noChangeShapeType="1"/>
            </p:cNvSpPr>
            <p:nvPr/>
          </p:nvSpPr>
          <p:spPr bwMode="auto">
            <a:xfrm>
              <a:off x="1680" y="1392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  <p:grpSp>
        <p:nvGrpSpPr>
          <p:cNvPr id="25" name="Group 8"/>
          <p:cNvGrpSpPr/>
          <p:nvPr/>
        </p:nvGrpSpPr>
        <p:grpSpPr bwMode="auto">
          <a:xfrm>
            <a:off x="3371379" y="2468388"/>
            <a:ext cx="2448272" cy="242941"/>
            <a:chOff x="816" y="1298"/>
            <a:chExt cx="907" cy="190"/>
          </a:xfrm>
        </p:grpSpPr>
        <p:sp>
          <p:nvSpPr>
            <p:cNvPr id="26" name="Line 9"/>
            <p:cNvSpPr>
              <a:spLocks noChangeShapeType="1"/>
            </p:cNvSpPr>
            <p:nvPr/>
          </p:nvSpPr>
          <p:spPr bwMode="auto">
            <a:xfrm>
              <a:off x="816" y="1488"/>
              <a:ext cx="907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7" name="Line 10"/>
            <p:cNvSpPr>
              <a:spLocks noChangeShapeType="1"/>
            </p:cNvSpPr>
            <p:nvPr/>
          </p:nvSpPr>
          <p:spPr bwMode="auto">
            <a:xfrm>
              <a:off x="816" y="1392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  <p:sp>
          <p:nvSpPr>
            <p:cNvPr id="28" name="Line 11"/>
            <p:cNvSpPr>
              <a:spLocks noChangeShapeType="1"/>
            </p:cNvSpPr>
            <p:nvPr/>
          </p:nvSpPr>
          <p:spPr bwMode="auto">
            <a:xfrm>
              <a:off x="1718" y="1298"/>
              <a:ext cx="0" cy="19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98635" y="3677920"/>
            <a:ext cx="1605915" cy="20516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6285" y="2510790"/>
            <a:ext cx="5299075" cy="2412365"/>
          </a:xfrm>
          <a:prstGeom prst="rect">
            <a:avLst/>
          </a:prstGeom>
        </p:spPr>
      </p:pic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518795" y="1550035"/>
            <a:ext cx="909701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 algn="just" latinLnBrk="0">
              <a:lnSpc>
                <a:spcPct val="10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）小林付给售货员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元，应找回多少钱？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90142" name="Text Box 30"/>
          <p:cNvSpPr txBox="1">
            <a:spLocks noChangeArrowheads="1"/>
          </p:cNvSpPr>
          <p:nvPr/>
        </p:nvSpPr>
        <p:spPr bwMode="auto">
          <a:xfrm>
            <a:off x="2496567" y="4927964"/>
            <a:ext cx="556260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找回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5.25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竖卷形 2"/>
          <p:cNvSpPr/>
          <p:nvPr/>
        </p:nvSpPr>
        <p:spPr>
          <a:xfrm>
            <a:off x="9105741" y="2122076"/>
            <a:ext cx="1008112" cy="1979831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方法一</a:t>
            </a:r>
            <a:endParaRPr lang="zh-CN" altLang="en-US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216821" y="1598198"/>
            <a:ext cx="4078287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－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6.45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－ 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8.3 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2496741" y="2789664"/>
            <a:ext cx="436880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 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13.55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－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8.3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2496741" y="3724826"/>
            <a:ext cx="436880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 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5.25(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r>
              <a:rPr lang="en-US" altLang="zh-CN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 </a:t>
            </a:r>
            <a:r>
              <a:rPr lang="zh-CN" altLang="en-US" sz="3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endParaRPr lang="zh-CN" altLang="en-US" sz="36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6" name="Group 4"/>
          <p:cNvGrpSpPr/>
          <p:nvPr/>
        </p:nvGrpSpPr>
        <p:grpSpPr bwMode="auto">
          <a:xfrm>
            <a:off x="3432845" y="2367639"/>
            <a:ext cx="1489510" cy="120135"/>
            <a:chOff x="816" y="1392"/>
            <a:chExt cx="864" cy="96"/>
          </a:xfrm>
        </p:grpSpPr>
        <p:sp>
          <p:nvSpPr>
            <p:cNvPr id="27" name="Line 5"/>
            <p:cNvSpPr>
              <a:spLocks noChangeShapeType="1"/>
            </p:cNvSpPr>
            <p:nvPr/>
          </p:nvSpPr>
          <p:spPr bwMode="auto">
            <a:xfrm>
              <a:off x="816" y="1488"/>
              <a:ext cx="864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p>
              <a:endParaRPr lang="zh-CN" altLang="en-US" sz="2800"/>
            </a:p>
          </p:txBody>
        </p:sp>
        <p:sp>
          <p:nvSpPr>
            <p:cNvPr id="28" name="Line 6"/>
            <p:cNvSpPr>
              <a:spLocks noChangeShapeType="1"/>
            </p:cNvSpPr>
            <p:nvPr/>
          </p:nvSpPr>
          <p:spPr bwMode="auto">
            <a:xfrm>
              <a:off x="816" y="1392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p>
              <a:endParaRPr lang="zh-CN" altLang="en-US" sz="2800"/>
            </a:p>
          </p:txBody>
        </p:sp>
        <p:sp>
          <p:nvSpPr>
            <p:cNvPr id="29" name="Line 7"/>
            <p:cNvSpPr>
              <a:spLocks noChangeShapeType="1"/>
            </p:cNvSpPr>
            <p:nvPr/>
          </p:nvSpPr>
          <p:spPr bwMode="auto">
            <a:xfrm>
              <a:off x="1680" y="1392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p>
              <a:endParaRPr lang="zh-CN" altLang="en-US" sz="2800"/>
            </a:p>
          </p:txBody>
        </p:sp>
      </p:grpSp>
      <p:grpSp>
        <p:nvGrpSpPr>
          <p:cNvPr id="30" name="Group 8"/>
          <p:cNvGrpSpPr/>
          <p:nvPr/>
        </p:nvGrpSpPr>
        <p:grpSpPr bwMode="auto">
          <a:xfrm>
            <a:off x="3691608" y="2367638"/>
            <a:ext cx="2448272" cy="242941"/>
            <a:chOff x="816" y="1298"/>
            <a:chExt cx="907" cy="190"/>
          </a:xfrm>
        </p:grpSpPr>
        <p:sp>
          <p:nvSpPr>
            <p:cNvPr id="31" name="Line 9"/>
            <p:cNvSpPr>
              <a:spLocks noChangeShapeType="1"/>
            </p:cNvSpPr>
            <p:nvPr/>
          </p:nvSpPr>
          <p:spPr bwMode="auto">
            <a:xfrm>
              <a:off x="816" y="1488"/>
              <a:ext cx="907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p>
              <a:endParaRPr lang="zh-CN" altLang="en-US" sz="2800"/>
            </a:p>
          </p:txBody>
        </p:sp>
        <p:sp>
          <p:nvSpPr>
            <p:cNvPr id="32" name="Line 10"/>
            <p:cNvSpPr>
              <a:spLocks noChangeShapeType="1"/>
            </p:cNvSpPr>
            <p:nvPr/>
          </p:nvSpPr>
          <p:spPr bwMode="auto">
            <a:xfrm>
              <a:off x="816" y="1392"/>
              <a:ext cx="0" cy="9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p>
              <a:endParaRPr lang="zh-CN" altLang="en-US" sz="2800"/>
            </a:p>
          </p:txBody>
        </p:sp>
        <p:sp>
          <p:nvSpPr>
            <p:cNvPr id="33" name="Line 11"/>
            <p:cNvSpPr>
              <a:spLocks noChangeShapeType="1"/>
            </p:cNvSpPr>
            <p:nvPr/>
          </p:nvSpPr>
          <p:spPr bwMode="auto">
            <a:xfrm>
              <a:off x="1718" y="1298"/>
              <a:ext cx="0" cy="19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p>
              <a:endParaRPr lang="zh-CN" altLang="en-US" sz="28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0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0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0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4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3" name="竖卷形 2"/>
          <p:cNvSpPr/>
          <p:nvPr/>
        </p:nvSpPr>
        <p:spPr>
          <a:xfrm>
            <a:off x="9105741" y="2122076"/>
            <a:ext cx="1008112" cy="1979831"/>
          </a:xfrm>
          <a:prstGeom prst="verticalScroll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方法二</a:t>
            </a:r>
            <a:endParaRPr lang="zh-CN" altLang="en-US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30"/>
          <p:cNvSpPr txBox="1">
            <a:spLocks noChangeArrowheads="1"/>
          </p:cNvSpPr>
          <p:nvPr/>
        </p:nvSpPr>
        <p:spPr bwMode="auto">
          <a:xfrm>
            <a:off x="2490852" y="5025754"/>
            <a:ext cx="5562600" cy="64516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应找回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5.25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5" name="Rectangle 51"/>
          <p:cNvSpPr>
            <a:spLocks noChangeArrowheads="1"/>
          </p:cNvSpPr>
          <p:nvPr/>
        </p:nvSpPr>
        <p:spPr bwMode="auto">
          <a:xfrm>
            <a:off x="2490938" y="1754014"/>
            <a:ext cx="5544616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</a:t>
            </a:r>
            <a:r>
              <a:rPr kumimoji="0"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－</a:t>
            </a:r>
            <a:r>
              <a:rPr kumimoji="0"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6.45</a:t>
            </a:r>
            <a:r>
              <a:rPr kumimoji="0"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8.3</a:t>
            </a:r>
            <a:r>
              <a:rPr kumimoji="0"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kumimoji="0" lang="zh-CN" altLang="en-US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Rectangle 51"/>
          <p:cNvSpPr>
            <a:spLocks noChangeArrowheads="1"/>
          </p:cNvSpPr>
          <p:nvPr/>
        </p:nvSpPr>
        <p:spPr bwMode="auto">
          <a:xfrm>
            <a:off x="2485941" y="2946072"/>
            <a:ext cx="5541399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</a:t>
            </a:r>
            <a:r>
              <a:rPr kumimoji="0"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－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14.75</a:t>
            </a:r>
            <a:endParaRPr kumimoji="0"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Rectangle 51"/>
          <p:cNvSpPr>
            <a:spLocks noChangeArrowheads="1"/>
          </p:cNvSpPr>
          <p:nvPr/>
        </p:nvSpPr>
        <p:spPr bwMode="auto">
          <a:xfrm>
            <a:off x="2485940" y="3850633"/>
            <a:ext cx="5541399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kumimoji="0"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＝</a:t>
            </a:r>
            <a:r>
              <a:rPr kumimoji="0"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5.25</a:t>
            </a:r>
            <a:r>
              <a:rPr kumimoji="0"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（元）</a:t>
            </a:r>
            <a:endParaRPr kumimoji="0" lang="zh-CN" altLang="en-US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8" name="Group 4"/>
          <p:cNvGrpSpPr/>
          <p:nvPr/>
        </p:nvGrpSpPr>
        <p:grpSpPr bwMode="auto">
          <a:xfrm>
            <a:off x="5165315" y="2405476"/>
            <a:ext cx="1446866" cy="219525"/>
            <a:chOff x="810" y="1323"/>
            <a:chExt cx="729" cy="103"/>
          </a:xfrm>
        </p:grpSpPr>
        <p:sp>
          <p:nvSpPr>
            <p:cNvPr id="5" name="Line 5"/>
            <p:cNvSpPr>
              <a:spLocks noChangeShapeType="1"/>
            </p:cNvSpPr>
            <p:nvPr/>
          </p:nvSpPr>
          <p:spPr bwMode="auto">
            <a:xfrm>
              <a:off x="816" y="1425"/>
              <a:ext cx="723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4400">
                <a:solidFill>
                  <a:srgbClr val="C00000"/>
                </a:solidFill>
              </a:endParaRP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810" y="1323"/>
              <a:ext cx="0" cy="99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4400">
                <a:solidFill>
                  <a:srgbClr val="C00000"/>
                </a:solidFill>
              </a:endParaRPr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1537" y="1323"/>
              <a:ext cx="0" cy="10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4400">
                <a:solidFill>
                  <a:srgbClr val="C00000"/>
                </a:solidFill>
              </a:endParaRPr>
            </a:p>
          </p:txBody>
        </p:sp>
      </p:grpSp>
      <p:grpSp>
        <p:nvGrpSpPr>
          <p:cNvPr id="8" name="Group 8"/>
          <p:cNvGrpSpPr/>
          <p:nvPr/>
        </p:nvGrpSpPr>
        <p:grpSpPr bwMode="auto">
          <a:xfrm>
            <a:off x="3256797" y="2592472"/>
            <a:ext cx="2567965" cy="176213"/>
            <a:chOff x="770" y="1251"/>
            <a:chExt cx="910" cy="237"/>
          </a:xfrm>
        </p:grpSpPr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770" y="1488"/>
              <a:ext cx="910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4400">
                <a:solidFill>
                  <a:srgbClr val="C00000"/>
                </a:solidFill>
              </a:endParaRPr>
            </a:p>
          </p:txBody>
        </p:sp>
        <p:sp>
          <p:nvSpPr>
            <p:cNvPr id="34" name="Line 10"/>
            <p:cNvSpPr>
              <a:spLocks noChangeShapeType="1"/>
            </p:cNvSpPr>
            <p:nvPr/>
          </p:nvSpPr>
          <p:spPr bwMode="auto">
            <a:xfrm>
              <a:off x="770" y="1251"/>
              <a:ext cx="0" cy="237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4400">
                <a:solidFill>
                  <a:srgbClr val="C00000"/>
                </a:solidFill>
              </a:endParaRPr>
            </a:p>
          </p:txBody>
        </p:sp>
        <p:sp>
          <p:nvSpPr>
            <p:cNvPr id="35" name="Line 11"/>
            <p:cNvSpPr>
              <a:spLocks noChangeShapeType="1"/>
            </p:cNvSpPr>
            <p:nvPr/>
          </p:nvSpPr>
          <p:spPr bwMode="auto">
            <a:xfrm>
              <a:off x="1680" y="1315"/>
              <a:ext cx="0" cy="17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4400">
                <a:solidFill>
                  <a:srgbClr val="C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1" name="Rectangle 51"/>
          <p:cNvSpPr>
            <a:spLocks noChangeArrowheads="1"/>
          </p:cNvSpPr>
          <p:nvPr/>
        </p:nvSpPr>
        <p:spPr bwMode="auto">
          <a:xfrm>
            <a:off x="379730" y="1335405"/>
            <a:ext cx="12146915" cy="5835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观察这两个综合算式,你有什么发现?</a:t>
            </a:r>
            <a:endParaRPr kumimoji="0"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032635" y="2084070"/>
            <a:ext cx="4798060" cy="2254250"/>
            <a:chOff x="3932" y="2517"/>
            <a:chExt cx="7556" cy="3550"/>
          </a:xfrm>
        </p:grpSpPr>
        <p:sp>
          <p:nvSpPr>
            <p:cNvPr id="56" name="Text Box 5"/>
            <p:cNvSpPr txBox="1">
              <a:spLocks noChangeArrowheads="1"/>
            </p:cNvSpPr>
            <p:nvPr/>
          </p:nvSpPr>
          <p:spPr bwMode="auto">
            <a:xfrm>
              <a:off x="5066" y="2517"/>
              <a:ext cx="6422" cy="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20</a:t>
              </a: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－</a:t>
              </a:r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6.45 </a:t>
              </a: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－ </a:t>
              </a:r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8.3 </a:t>
              </a: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　</a:t>
              </a:r>
              <a:endPara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7" name="Text Box 6"/>
            <p:cNvSpPr txBox="1">
              <a:spLocks noChangeArrowheads="1"/>
            </p:cNvSpPr>
            <p:nvPr/>
          </p:nvSpPr>
          <p:spPr bwMode="auto">
            <a:xfrm>
              <a:off x="3932" y="4050"/>
              <a:ext cx="6880" cy="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＝ </a:t>
              </a:r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13.55</a:t>
              </a: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－</a:t>
              </a:r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8.3</a:t>
              </a: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　</a:t>
              </a:r>
              <a:endPara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8" name="Text Box 7"/>
            <p:cNvSpPr txBox="1">
              <a:spLocks noChangeArrowheads="1"/>
            </p:cNvSpPr>
            <p:nvPr/>
          </p:nvSpPr>
          <p:spPr bwMode="auto">
            <a:xfrm>
              <a:off x="3932" y="5149"/>
              <a:ext cx="6880" cy="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＝ </a:t>
              </a:r>
              <a:r>
                <a:rPr lang="en-US" altLang="zh-CN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5.25(</a:t>
              </a:r>
              <a:r>
                <a:rPr lang="zh-CN" altLang="en-US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元</a:t>
              </a:r>
              <a:r>
                <a:rPr lang="en-US" altLang="zh-CN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 </a:t>
              </a:r>
              <a:r>
                <a:rPr lang="zh-CN" altLang="en-US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　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59" name="Group 4"/>
            <p:cNvGrpSpPr/>
            <p:nvPr/>
          </p:nvGrpSpPr>
          <p:grpSpPr bwMode="auto">
            <a:xfrm>
              <a:off x="5417" y="3380"/>
              <a:ext cx="1906" cy="189"/>
              <a:chOff x="816" y="1392"/>
              <a:chExt cx="864" cy="96"/>
            </a:xfrm>
          </p:grpSpPr>
          <p:sp>
            <p:nvSpPr>
              <p:cNvPr id="60" name="Line 5"/>
              <p:cNvSpPr>
                <a:spLocks noChangeShapeType="1"/>
              </p:cNvSpPr>
              <p:nvPr/>
            </p:nvSpPr>
            <p:spPr bwMode="auto">
              <a:xfrm>
                <a:off x="816" y="1488"/>
                <a:ext cx="86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2800"/>
              </a:p>
            </p:txBody>
          </p:sp>
          <p:sp>
            <p:nvSpPr>
              <p:cNvPr id="61" name="Line 6"/>
              <p:cNvSpPr>
                <a:spLocks noChangeShapeType="1"/>
              </p:cNvSpPr>
              <p:nvPr/>
            </p:nvSpPr>
            <p:spPr bwMode="auto">
              <a:xfrm>
                <a:off x="816" y="1392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2800"/>
              </a:p>
            </p:txBody>
          </p:sp>
          <p:sp>
            <p:nvSpPr>
              <p:cNvPr id="62" name="Line 7"/>
              <p:cNvSpPr>
                <a:spLocks noChangeShapeType="1"/>
              </p:cNvSpPr>
              <p:nvPr/>
            </p:nvSpPr>
            <p:spPr bwMode="auto">
              <a:xfrm>
                <a:off x="1680" y="1392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2800"/>
              </a:p>
            </p:txBody>
          </p:sp>
        </p:grpSp>
        <p:grpSp>
          <p:nvGrpSpPr>
            <p:cNvPr id="63" name="Group 8"/>
            <p:cNvGrpSpPr/>
            <p:nvPr/>
          </p:nvGrpSpPr>
          <p:grpSpPr bwMode="auto">
            <a:xfrm>
              <a:off x="6349" y="3457"/>
              <a:ext cx="2995" cy="383"/>
              <a:chOff x="816" y="1298"/>
              <a:chExt cx="907" cy="190"/>
            </a:xfrm>
          </p:grpSpPr>
          <p:sp>
            <p:nvSpPr>
              <p:cNvPr id="64" name="Line 9"/>
              <p:cNvSpPr>
                <a:spLocks noChangeShapeType="1"/>
              </p:cNvSpPr>
              <p:nvPr/>
            </p:nvSpPr>
            <p:spPr bwMode="auto">
              <a:xfrm>
                <a:off x="816" y="1488"/>
                <a:ext cx="907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2800"/>
              </a:p>
            </p:txBody>
          </p:sp>
          <p:sp>
            <p:nvSpPr>
              <p:cNvPr id="65" name="Line 10"/>
              <p:cNvSpPr>
                <a:spLocks noChangeShapeType="1"/>
              </p:cNvSpPr>
              <p:nvPr/>
            </p:nvSpPr>
            <p:spPr bwMode="auto">
              <a:xfrm>
                <a:off x="816" y="1392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2800"/>
              </a:p>
            </p:txBody>
          </p:sp>
          <p:sp>
            <p:nvSpPr>
              <p:cNvPr id="66" name="Line 11"/>
              <p:cNvSpPr>
                <a:spLocks noChangeShapeType="1"/>
              </p:cNvSpPr>
              <p:nvPr/>
            </p:nvSpPr>
            <p:spPr bwMode="auto">
              <a:xfrm>
                <a:off x="1718" y="1298"/>
                <a:ext cx="0" cy="19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2800"/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6245693" y="2084214"/>
            <a:ext cx="5544616" cy="2254106"/>
            <a:chOff x="8920" y="5702"/>
            <a:chExt cx="8732" cy="3550"/>
          </a:xfrm>
        </p:grpSpPr>
        <p:sp>
          <p:nvSpPr>
            <p:cNvPr id="69" name="Rectangle 51"/>
            <p:cNvSpPr>
              <a:spLocks noChangeArrowheads="1"/>
            </p:cNvSpPr>
            <p:nvPr/>
          </p:nvSpPr>
          <p:spPr bwMode="auto">
            <a:xfrm>
              <a:off x="8920" y="5702"/>
              <a:ext cx="8732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kumimoji="0"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</a:t>
              </a:r>
              <a:r>
                <a:rPr kumimoji="0"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20</a:t>
              </a:r>
              <a:r>
                <a:rPr kumimoji="0" lang="zh-CN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－</a:t>
              </a:r>
              <a:r>
                <a:rPr kumimoji="0"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（</a:t>
              </a:r>
              <a:r>
                <a:rPr kumimoji="0"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6.45</a:t>
              </a:r>
              <a:r>
                <a:rPr kumimoji="0" lang="zh-CN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＋</a:t>
              </a:r>
              <a:r>
                <a:rPr kumimoji="0"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8.3</a:t>
              </a:r>
              <a:r>
                <a:rPr kumimoji="0"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）</a:t>
              </a:r>
              <a:endPara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0" name="Rectangle 51"/>
            <p:cNvSpPr>
              <a:spLocks noChangeArrowheads="1"/>
            </p:cNvSpPr>
            <p:nvPr/>
          </p:nvSpPr>
          <p:spPr bwMode="auto">
            <a:xfrm>
              <a:off x="8924" y="7366"/>
              <a:ext cx="8727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kumimoji="0" lang="zh-CN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＝</a:t>
              </a:r>
              <a:r>
                <a:rPr kumimoji="0"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20</a:t>
              </a:r>
              <a:r>
                <a:rPr kumimoji="0" lang="zh-CN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－</a:t>
              </a:r>
              <a:r>
                <a:rPr kumimoji="0"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14.75</a:t>
              </a:r>
              <a:endPara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1" name="Rectangle 51"/>
            <p:cNvSpPr>
              <a:spLocks noChangeArrowheads="1"/>
            </p:cNvSpPr>
            <p:nvPr/>
          </p:nvSpPr>
          <p:spPr bwMode="auto">
            <a:xfrm>
              <a:off x="8923" y="8333"/>
              <a:ext cx="8727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kumimoji="0" lang="zh-CN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＝</a:t>
              </a:r>
              <a:r>
                <a:rPr kumimoji="0"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5.25</a:t>
              </a:r>
              <a:r>
                <a:rPr kumimoji="0"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（元）</a:t>
              </a:r>
              <a:endPara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72" name="Group 4"/>
            <p:cNvGrpSpPr/>
            <p:nvPr/>
          </p:nvGrpSpPr>
          <p:grpSpPr bwMode="auto">
            <a:xfrm>
              <a:off x="11817" y="6490"/>
              <a:ext cx="2086" cy="346"/>
              <a:chOff x="810" y="1323"/>
              <a:chExt cx="729" cy="103"/>
            </a:xfrm>
          </p:grpSpPr>
          <p:sp>
            <p:nvSpPr>
              <p:cNvPr id="73" name="Line 5"/>
              <p:cNvSpPr>
                <a:spLocks noChangeShapeType="1"/>
              </p:cNvSpPr>
              <p:nvPr/>
            </p:nvSpPr>
            <p:spPr bwMode="auto">
              <a:xfrm>
                <a:off x="816" y="1425"/>
                <a:ext cx="723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4400">
                  <a:solidFill>
                    <a:srgbClr val="C00000"/>
                  </a:solidFill>
                </a:endParaRPr>
              </a:p>
            </p:txBody>
          </p:sp>
          <p:sp>
            <p:nvSpPr>
              <p:cNvPr id="74" name="Line 6"/>
              <p:cNvSpPr>
                <a:spLocks noChangeShapeType="1"/>
              </p:cNvSpPr>
              <p:nvPr/>
            </p:nvSpPr>
            <p:spPr bwMode="auto">
              <a:xfrm>
                <a:off x="810" y="1323"/>
                <a:ext cx="0" cy="9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4400">
                  <a:solidFill>
                    <a:srgbClr val="C00000"/>
                  </a:solidFill>
                </a:endParaRPr>
              </a:p>
            </p:txBody>
          </p:sp>
          <p:sp>
            <p:nvSpPr>
              <p:cNvPr id="75" name="Line 7"/>
              <p:cNvSpPr>
                <a:spLocks noChangeShapeType="1"/>
              </p:cNvSpPr>
              <p:nvPr/>
            </p:nvSpPr>
            <p:spPr bwMode="auto">
              <a:xfrm>
                <a:off x="1537" y="1323"/>
                <a:ext cx="0" cy="103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440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76" name="Group 8"/>
            <p:cNvGrpSpPr/>
            <p:nvPr/>
          </p:nvGrpSpPr>
          <p:grpSpPr bwMode="auto">
            <a:xfrm>
              <a:off x="9878" y="6881"/>
              <a:ext cx="2957" cy="258"/>
              <a:chOff x="770" y="1250"/>
              <a:chExt cx="910" cy="238"/>
            </a:xfrm>
          </p:grpSpPr>
          <p:sp>
            <p:nvSpPr>
              <p:cNvPr id="77" name="Line 9"/>
              <p:cNvSpPr>
                <a:spLocks noChangeShapeType="1"/>
              </p:cNvSpPr>
              <p:nvPr/>
            </p:nvSpPr>
            <p:spPr bwMode="auto">
              <a:xfrm>
                <a:off x="770" y="1488"/>
                <a:ext cx="910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4400">
                  <a:solidFill>
                    <a:srgbClr val="C00000"/>
                  </a:solidFill>
                </a:endParaRPr>
              </a:p>
            </p:txBody>
          </p:sp>
          <p:sp>
            <p:nvSpPr>
              <p:cNvPr id="78" name="Line 10"/>
              <p:cNvSpPr>
                <a:spLocks noChangeShapeType="1"/>
              </p:cNvSpPr>
              <p:nvPr/>
            </p:nvSpPr>
            <p:spPr bwMode="auto">
              <a:xfrm>
                <a:off x="770" y="1251"/>
                <a:ext cx="0" cy="237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4400">
                  <a:solidFill>
                    <a:srgbClr val="C00000"/>
                  </a:solidFill>
                </a:endParaRPr>
              </a:p>
            </p:txBody>
          </p:sp>
          <p:sp>
            <p:nvSpPr>
              <p:cNvPr id="80" name="Line 10"/>
              <p:cNvSpPr>
                <a:spLocks noChangeShapeType="1"/>
              </p:cNvSpPr>
              <p:nvPr/>
            </p:nvSpPr>
            <p:spPr bwMode="auto">
              <a:xfrm>
                <a:off x="1680" y="1250"/>
                <a:ext cx="0" cy="237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4400">
                  <a:solidFill>
                    <a:srgbClr val="C00000"/>
                  </a:solidFill>
                </a:endParaRPr>
              </a:p>
            </p:txBody>
          </p:sp>
        </p:grpSp>
      </p:grpSp>
      <p:sp>
        <p:nvSpPr>
          <p:cNvPr id="82" name="圆角矩形 81"/>
          <p:cNvSpPr/>
          <p:nvPr/>
        </p:nvSpPr>
        <p:spPr>
          <a:xfrm>
            <a:off x="1845945" y="4584065"/>
            <a:ext cx="9214485" cy="18288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p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算式20-6.45-8.3与20-(6.45+8.3)的计算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相同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的。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1937108" y="5238159"/>
            <a:ext cx="502285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20-6.45-8.3=20-(6.45+8.3)。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889125" y="5794375"/>
            <a:ext cx="6700520" cy="52197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连续减去两个数等于减去这两个数的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2" grpId="0" bldLvl="0" animBg="1"/>
      <p:bldP spid="83" grpId="0"/>
      <p:bldP spid="8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1" name="Rectangle 51"/>
          <p:cNvSpPr>
            <a:spLocks noChangeArrowheads="1"/>
          </p:cNvSpPr>
          <p:nvPr/>
        </p:nvSpPr>
        <p:spPr bwMode="auto">
          <a:xfrm>
            <a:off x="379730" y="1335405"/>
            <a:ext cx="12146915" cy="5835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交流</a:t>
            </a:r>
            <a:r>
              <a: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kumimoji="0"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观察这两个综合算式,你有什么发现?</a:t>
            </a:r>
            <a:endParaRPr kumimoji="0" lang="zh-CN" alt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032635" y="2084070"/>
            <a:ext cx="4798060" cy="2254250"/>
            <a:chOff x="3932" y="2517"/>
            <a:chExt cx="7556" cy="3550"/>
          </a:xfrm>
        </p:grpSpPr>
        <p:sp>
          <p:nvSpPr>
            <p:cNvPr id="56" name="Text Box 5"/>
            <p:cNvSpPr txBox="1">
              <a:spLocks noChangeArrowheads="1"/>
            </p:cNvSpPr>
            <p:nvPr/>
          </p:nvSpPr>
          <p:spPr bwMode="auto">
            <a:xfrm>
              <a:off x="5066" y="2517"/>
              <a:ext cx="6422" cy="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20</a:t>
              </a: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－</a:t>
              </a:r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6.45 </a:t>
              </a: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－ </a:t>
              </a:r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8.3 </a:t>
              </a: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　</a:t>
              </a:r>
              <a:endPara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7" name="Text Box 6"/>
            <p:cNvSpPr txBox="1">
              <a:spLocks noChangeArrowheads="1"/>
            </p:cNvSpPr>
            <p:nvPr/>
          </p:nvSpPr>
          <p:spPr bwMode="auto">
            <a:xfrm>
              <a:off x="3932" y="4050"/>
              <a:ext cx="6880" cy="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＝ </a:t>
              </a:r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13.55</a:t>
              </a: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－</a:t>
              </a:r>
              <a:r>
                <a:rPr lang="en-US" altLang="zh-CN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8.3</a:t>
              </a:r>
              <a:r>
                <a:rPr lang="zh-CN" altLang="en-US" sz="32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　</a:t>
              </a:r>
              <a:endPara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58" name="Text Box 7"/>
            <p:cNvSpPr txBox="1">
              <a:spLocks noChangeArrowheads="1"/>
            </p:cNvSpPr>
            <p:nvPr/>
          </p:nvSpPr>
          <p:spPr bwMode="auto">
            <a:xfrm>
              <a:off x="3932" y="5149"/>
              <a:ext cx="6880" cy="9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＝ </a:t>
              </a:r>
              <a:r>
                <a:rPr lang="en-US" altLang="zh-CN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5.25(</a:t>
              </a:r>
              <a:r>
                <a:rPr lang="zh-CN" altLang="en-US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元</a:t>
              </a:r>
              <a:r>
                <a:rPr lang="en-US" altLang="zh-CN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) </a:t>
              </a:r>
              <a:r>
                <a:rPr lang="zh-CN" altLang="en-US" sz="32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　</a:t>
              </a:r>
              <a:endPara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59" name="Group 4"/>
            <p:cNvGrpSpPr/>
            <p:nvPr/>
          </p:nvGrpSpPr>
          <p:grpSpPr bwMode="auto">
            <a:xfrm>
              <a:off x="5417" y="3380"/>
              <a:ext cx="1906" cy="189"/>
              <a:chOff x="816" y="1392"/>
              <a:chExt cx="864" cy="96"/>
            </a:xfrm>
          </p:grpSpPr>
          <p:sp>
            <p:nvSpPr>
              <p:cNvPr id="60" name="Line 5"/>
              <p:cNvSpPr>
                <a:spLocks noChangeShapeType="1"/>
              </p:cNvSpPr>
              <p:nvPr/>
            </p:nvSpPr>
            <p:spPr bwMode="auto">
              <a:xfrm>
                <a:off x="816" y="1488"/>
                <a:ext cx="86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2800"/>
              </a:p>
            </p:txBody>
          </p:sp>
          <p:sp>
            <p:nvSpPr>
              <p:cNvPr id="61" name="Line 6"/>
              <p:cNvSpPr>
                <a:spLocks noChangeShapeType="1"/>
              </p:cNvSpPr>
              <p:nvPr/>
            </p:nvSpPr>
            <p:spPr bwMode="auto">
              <a:xfrm>
                <a:off x="816" y="1392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2800"/>
              </a:p>
            </p:txBody>
          </p:sp>
          <p:sp>
            <p:nvSpPr>
              <p:cNvPr id="62" name="Line 7"/>
              <p:cNvSpPr>
                <a:spLocks noChangeShapeType="1"/>
              </p:cNvSpPr>
              <p:nvPr/>
            </p:nvSpPr>
            <p:spPr bwMode="auto">
              <a:xfrm>
                <a:off x="1680" y="1392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2800"/>
              </a:p>
            </p:txBody>
          </p:sp>
        </p:grpSp>
        <p:grpSp>
          <p:nvGrpSpPr>
            <p:cNvPr id="63" name="Group 8"/>
            <p:cNvGrpSpPr/>
            <p:nvPr/>
          </p:nvGrpSpPr>
          <p:grpSpPr bwMode="auto">
            <a:xfrm>
              <a:off x="6349" y="3457"/>
              <a:ext cx="2995" cy="383"/>
              <a:chOff x="816" y="1298"/>
              <a:chExt cx="907" cy="190"/>
            </a:xfrm>
          </p:grpSpPr>
          <p:sp>
            <p:nvSpPr>
              <p:cNvPr id="64" name="Line 9"/>
              <p:cNvSpPr>
                <a:spLocks noChangeShapeType="1"/>
              </p:cNvSpPr>
              <p:nvPr/>
            </p:nvSpPr>
            <p:spPr bwMode="auto">
              <a:xfrm>
                <a:off x="816" y="1488"/>
                <a:ext cx="907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2800"/>
              </a:p>
            </p:txBody>
          </p:sp>
          <p:sp>
            <p:nvSpPr>
              <p:cNvPr id="65" name="Line 10"/>
              <p:cNvSpPr>
                <a:spLocks noChangeShapeType="1"/>
              </p:cNvSpPr>
              <p:nvPr/>
            </p:nvSpPr>
            <p:spPr bwMode="auto">
              <a:xfrm>
                <a:off x="816" y="1392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2800"/>
              </a:p>
            </p:txBody>
          </p:sp>
          <p:sp>
            <p:nvSpPr>
              <p:cNvPr id="66" name="Line 11"/>
              <p:cNvSpPr>
                <a:spLocks noChangeShapeType="1"/>
              </p:cNvSpPr>
              <p:nvPr/>
            </p:nvSpPr>
            <p:spPr bwMode="auto">
              <a:xfrm>
                <a:off x="1718" y="1298"/>
                <a:ext cx="0" cy="19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2800"/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6245693" y="2084214"/>
            <a:ext cx="5544616" cy="2254106"/>
            <a:chOff x="8920" y="5702"/>
            <a:chExt cx="8732" cy="3550"/>
          </a:xfrm>
        </p:grpSpPr>
        <p:sp>
          <p:nvSpPr>
            <p:cNvPr id="69" name="Rectangle 51"/>
            <p:cNvSpPr>
              <a:spLocks noChangeArrowheads="1"/>
            </p:cNvSpPr>
            <p:nvPr/>
          </p:nvSpPr>
          <p:spPr bwMode="auto">
            <a:xfrm>
              <a:off x="8920" y="5702"/>
              <a:ext cx="8732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kumimoji="0"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  </a:t>
              </a:r>
              <a:r>
                <a:rPr kumimoji="0"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20</a:t>
              </a:r>
              <a:r>
                <a:rPr kumimoji="0" lang="zh-CN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－</a:t>
              </a:r>
              <a:r>
                <a:rPr kumimoji="0"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（</a:t>
              </a:r>
              <a:r>
                <a:rPr kumimoji="0"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6.45</a:t>
              </a:r>
              <a:r>
                <a:rPr kumimoji="0" lang="zh-CN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＋</a:t>
              </a:r>
              <a:r>
                <a:rPr kumimoji="0"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8.3</a:t>
              </a:r>
              <a:r>
                <a:rPr kumimoji="0"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）</a:t>
              </a:r>
              <a:endPara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0" name="Rectangle 51"/>
            <p:cNvSpPr>
              <a:spLocks noChangeArrowheads="1"/>
            </p:cNvSpPr>
            <p:nvPr/>
          </p:nvSpPr>
          <p:spPr bwMode="auto">
            <a:xfrm>
              <a:off x="8924" y="7366"/>
              <a:ext cx="8727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kumimoji="0" lang="zh-CN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＝</a:t>
              </a:r>
              <a:r>
                <a:rPr kumimoji="0"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20</a:t>
              </a:r>
              <a:r>
                <a:rPr kumimoji="0" lang="zh-CN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－</a:t>
              </a:r>
              <a:r>
                <a:rPr kumimoji="0"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14.75</a:t>
              </a:r>
              <a:endParaRPr kumimoji="0"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sp>
          <p:nvSpPr>
            <p:cNvPr id="71" name="Rectangle 51"/>
            <p:cNvSpPr>
              <a:spLocks noChangeArrowheads="1"/>
            </p:cNvSpPr>
            <p:nvPr/>
          </p:nvSpPr>
          <p:spPr bwMode="auto">
            <a:xfrm>
              <a:off x="8923" y="8333"/>
              <a:ext cx="8727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 type="none" w="lg" len="lg"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kumimoji="1"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kumimoji="1"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kumimoji="1"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  <a:defRPr/>
              </a:pPr>
              <a:r>
                <a:rPr kumimoji="0" lang="zh-CN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＝</a:t>
              </a:r>
              <a:r>
                <a:rPr kumimoji="0" lang="en-US" altLang="zh-CN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5.25</a:t>
              </a:r>
              <a:r>
                <a:rPr kumimoji="0" lang="zh-CN" altLang="en-US" sz="32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（元）</a:t>
              </a:r>
              <a:endParaRPr kumimoji="0"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grpSp>
          <p:nvGrpSpPr>
            <p:cNvPr id="72" name="Group 4"/>
            <p:cNvGrpSpPr/>
            <p:nvPr/>
          </p:nvGrpSpPr>
          <p:grpSpPr bwMode="auto">
            <a:xfrm>
              <a:off x="11817" y="6490"/>
              <a:ext cx="2086" cy="346"/>
              <a:chOff x="810" y="1323"/>
              <a:chExt cx="729" cy="103"/>
            </a:xfrm>
          </p:grpSpPr>
          <p:sp>
            <p:nvSpPr>
              <p:cNvPr id="73" name="Line 5"/>
              <p:cNvSpPr>
                <a:spLocks noChangeShapeType="1"/>
              </p:cNvSpPr>
              <p:nvPr/>
            </p:nvSpPr>
            <p:spPr bwMode="auto">
              <a:xfrm>
                <a:off x="816" y="1425"/>
                <a:ext cx="723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4400">
                  <a:solidFill>
                    <a:srgbClr val="C00000"/>
                  </a:solidFill>
                </a:endParaRPr>
              </a:p>
            </p:txBody>
          </p:sp>
          <p:sp>
            <p:nvSpPr>
              <p:cNvPr id="74" name="Line 6"/>
              <p:cNvSpPr>
                <a:spLocks noChangeShapeType="1"/>
              </p:cNvSpPr>
              <p:nvPr/>
            </p:nvSpPr>
            <p:spPr bwMode="auto">
              <a:xfrm>
                <a:off x="810" y="1323"/>
                <a:ext cx="0" cy="99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4400">
                  <a:solidFill>
                    <a:srgbClr val="C00000"/>
                  </a:solidFill>
                </a:endParaRPr>
              </a:p>
            </p:txBody>
          </p:sp>
          <p:sp>
            <p:nvSpPr>
              <p:cNvPr id="75" name="Line 7"/>
              <p:cNvSpPr>
                <a:spLocks noChangeShapeType="1"/>
              </p:cNvSpPr>
              <p:nvPr/>
            </p:nvSpPr>
            <p:spPr bwMode="auto">
              <a:xfrm>
                <a:off x="1537" y="1323"/>
                <a:ext cx="0" cy="103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440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76" name="Group 8"/>
            <p:cNvGrpSpPr/>
            <p:nvPr/>
          </p:nvGrpSpPr>
          <p:grpSpPr bwMode="auto">
            <a:xfrm>
              <a:off x="9878" y="6881"/>
              <a:ext cx="2957" cy="258"/>
              <a:chOff x="770" y="1250"/>
              <a:chExt cx="910" cy="238"/>
            </a:xfrm>
          </p:grpSpPr>
          <p:sp>
            <p:nvSpPr>
              <p:cNvPr id="77" name="Line 9"/>
              <p:cNvSpPr>
                <a:spLocks noChangeShapeType="1"/>
              </p:cNvSpPr>
              <p:nvPr/>
            </p:nvSpPr>
            <p:spPr bwMode="auto">
              <a:xfrm>
                <a:off x="770" y="1488"/>
                <a:ext cx="910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4400">
                  <a:solidFill>
                    <a:srgbClr val="C00000"/>
                  </a:solidFill>
                </a:endParaRPr>
              </a:p>
            </p:txBody>
          </p:sp>
          <p:sp>
            <p:nvSpPr>
              <p:cNvPr id="78" name="Line 10"/>
              <p:cNvSpPr>
                <a:spLocks noChangeShapeType="1"/>
              </p:cNvSpPr>
              <p:nvPr/>
            </p:nvSpPr>
            <p:spPr bwMode="auto">
              <a:xfrm>
                <a:off x="770" y="1251"/>
                <a:ext cx="0" cy="237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4400">
                  <a:solidFill>
                    <a:srgbClr val="C00000"/>
                  </a:solidFill>
                </a:endParaRPr>
              </a:p>
            </p:txBody>
          </p:sp>
          <p:sp>
            <p:nvSpPr>
              <p:cNvPr id="80" name="Line 10"/>
              <p:cNvSpPr>
                <a:spLocks noChangeShapeType="1"/>
              </p:cNvSpPr>
              <p:nvPr/>
            </p:nvSpPr>
            <p:spPr bwMode="auto">
              <a:xfrm>
                <a:off x="1680" y="1250"/>
                <a:ext cx="0" cy="237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p>
                <a:endParaRPr lang="zh-CN" altLang="en-US" sz="4400">
                  <a:solidFill>
                    <a:srgbClr val="C00000"/>
                  </a:solidFill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3398709" y="4822663"/>
            <a:ext cx="4567276" cy="1015663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6000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6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zh-CN" sz="6000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6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r>
              <a:rPr lang="en-US" altLang="zh-CN" sz="6000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en-US" altLang="zh-CN" sz="6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=</a:t>
            </a:r>
            <a:r>
              <a:rPr lang="en-US" altLang="zh-CN" sz="6000" i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en-US" altLang="zh-CN" sz="6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-(</a:t>
            </a:r>
            <a:r>
              <a:rPr lang="en-US" altLang="zh-CN" sz="60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en-US" altLang="zh-CN" sz="6000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r>
              <a:rPr lang="en-US" altLang="zh-CN" sz="6000" i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</a:t>
            </a:r>
            <a:r>
              <a:rPr lang="en-US" altLang="zh-CN" sz="6000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)</a:t>
            </a:r>
            <a:endParaRPr lang="zh-CN" altLang="en-US" sz="6000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6" name="图片 15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4762395" y="347862"/>
            <a:ext cx="2666365" cy="706755"/>
          </a:xfrm>
          <a:prstGeom prst="rect">
            <a:avLst/>
          </a:prstGeom>
        </p:spPr>
        <p:txBody>
          <a:bodyPr wrap="none">
            <a:spAutoFit/>
          </a:bodyPr>
          <a:p>
            <a:pPr algn="r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巩 固 练 习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5">
            <a:clrChange>
              <a:clrFrom>
                <a:srgbClr val="EF1955"/>
              </a:clrFrom>
              <a:clrTo>
                <a:srgbClr val="EF195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0944" y="4994605"/>
            <a:ext cx="7439189" cy="1573675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149626" y="2234346"/>
            <a:ext cx="390715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(1)0.38+0.26+2.6</a:t>
            </a:r>
            <a:endParaRPr lang="en-US" altLang="zh-CN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345168" y="2234553"/>
            <a:ext cx="3623945" cy="645160"/>
          </a:xfrm>
          <a:prstGeom prst="rect">
            <a:avLst/>
          </a:prstGeom>
        </p:spPr>
        <p:txBody>
          <a:bodyPr wrap="none">
            <a:spAutoFit/>
          </a:bodyPr>
          <a:p>
            <a:pPr lvl="0" eaLnBrk="0" hangingPunct="0">
              <a:lnSpc>
                <a:spcPct val="10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(</a:t>
            </a:r>
            <a:r>
              <a:rPr lang="en-US" altLang="zh-CN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2)5.7-0.71-1.29</a:t>
            </a:r>
            <a:endParaRPr lang="en-US" altLang="zh-CN" sz="36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49505" y="3175355"/>
            <a:ext cx="255587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 0.64+2.6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1149529" y="4116999"/>
            <a:ext cx="157099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 3.24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345039" y="3175660"/>
            <a:ext cx="268224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 4.99-1.29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345063" y="4116669"/>
            <a:ext cx="130302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= 3.7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490192" y="1355709"/>
            <a:ext cx="3214710" cy="64516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脱式计算</a:t>
            </a:r>
            <a:endParaRPr lang="zh-CN" altLang="en-US" sz="36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1.完成教材第76页“做一做”。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" name="矩形 119"/>
          <p:cNvSpPr/>
          <p:nvPr/>
        </p:nvSpPr>
        <p:spPr>
          <a:xfrm flipH="1">
            <a:off x="374650" y="1690370"/>
            <a:ext cx="748030" cy="64516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8658272" y="2400780"/>
            <a:ext cx="3460750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98.2+32.5-13.4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823846" y="2400952"/>
            <a:ext cx="333438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0.38+0.26+2.6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4996051" y="2401163"/>
            <a:ext cx="3051175" cy="645160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5.7-0.81-1.29</a:t>
            </a:r>
            <a:endParaRPr lang="en-US" altLang="zh-CN" sz="3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TextBox 16"/>
          <p:cNvSpPr txBox="1"/>
          <p:nvPr/>
        </p:nvSpPr>
        <p:spPr>
          <a:xfrm>
            <a:off x="332036" y="3190330"/>
            <a:ext cx="28263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0.64 + 2.6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5" name="TextBox 18"/>
          <p:cNvSpPr txBox="1"/>
          <p:nvPr/>
        </p:nvSpPr>
        <p:spPr>
          <a:xfrm>
            <a:off x="332036" y="4079796"/>
            <a:ext cx="157099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3.24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6" name="TextBox 20"/>
          <p:cNvSpPr txBox="1"/>
          <p:nvPr/>
        </p:nvSpPr>
        <p:spPr>
          <a:xfrm>
            <a:off x="4485000" y="3190330"/>
            <a:ext cx="3002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4.89 – 1.29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TextBox 22"/>
          <p:cNvSpPr txBox="1"/>
          <p:nvPr/>
        </p:nvSpPr>
        <p:spPr>
          <a:xfrm>
            <a:off x="4485000" y="4079796"/>
            <a:ext cx="13030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3.6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TextBox 24"/>
          <p:cNvSpPr txBox="1"/>
          <p:nvPr/>
        </p:nvSpPr>
        <p:spPr>
          <a:xfrm>
            <a:off x="8193718" y="3190042"/>
            <a:ext cx="327025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130.7 – 13.4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9" name="TextBox 26"/>
          <p:cNvSpPr txBox="1"/>
          <p:nvPr/>
        </p:nvSpPr>
        <p:spPr>
          <a:xfrm>
            <a:off x="8193718" y="4080143"/>
            <a:ext cx="18389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117.3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  <p:bldP spid="125" grpId="0"/>
      <p:bldP spid="126" grpId="0"/>
      <p:bldP spid="127" grpId="0"/>
      <p:bldP spid="128" grpId="0"/>
      <p:bldP spid="1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1.完成教材第76页“做一做”。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44525" y="1796415"/>
            <a:ext cx="6895465" cy="583565"/>
          </a:xfrm>
          <a:prstGeom prst="rect">
            <a:avLst/>
          </a:prstGeom>
        </p:spPr>
        <p:txBody>
          <a:bodyPr wrap="square">
            <a:spAutoFit/>
          </a:bodyPr>
          <a:p>
            <a:pPr indent="-900430">
              <a:lnSpc>
                <a:spcPct val="100000"/>
              </a:lnSpc>
            </a:pPr>
            <a:r>
              <a:rPr 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charset="0"/>
              </a:rPr>
              <a:t>2.</a:t>
            </a:r>
            <a:endParaRPr lang="en-US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4925" y="1602740"/>
            <a:ext cx="4348480" cy="27444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74585" y="1796415"/>
            <a:ext cx="1630680" cy="68961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436821" y="4615160"/>
            <a:ext cx="239712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50-38.5-4.8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737979" y="4614882"/>
            <a:ext cx="173672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=6.7(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21160" y="5608240"/>
            <a:ext cx="360172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答：要找回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6.7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94" name="Text Box 4"/>
          <p:cNvSpPr txBox="1">
            <a:spLocks noChangeArrowheads="1"/>
          </p:cNvSpPr>
          <p:nvPr/>
        </p:nvSpPr>
        <p:spPr bwMode="auto">
          <a:xfrm>
            <a:off x="487879" y="1377296"/>
            <a:ext cx="6383473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说说下面各题的运算顺序。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5" name="TextBox 32"/>
          <p:cNvSpPr txBox="1"/>
          <p:nvPr/>
        </p:nvSpPr>
        <p:spPr>
          <a:xfrm>
            <a:off x="3963953" y="240972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89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1584762" y="2416132"/>
            <a:ext cx="2063385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48-35+76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6009793" y="2416485"/>
            <a:ext cx="1983235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41+58-90=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1585396" y="3633093"/>
            <a:ext cx="2980303" cy="58477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695-(1000-745)=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TextBox 37"/>
          <p:cNvSpPr txBox="1"/>
          <p:nvPr/>
        </p:nvSpPr>
        <p:spPr>
          <a:xfrm>
            <a:off x="8296839" y="241607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Box 38"/>
          <p:cNvSpPr txBox="1"/>
          <p:nvPr/>
        </p:nvSpPr>
        <p:spPr>
          <a:xfrm>
            <a:off x="5060875" y="3633862"/>
            <a:ext cx="8098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440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1656770" y="3000907"/>
            <a:ext cx="10081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2" name="直接连接符 101"/>
          <p:cNvCxnSpPr/>
          <p:nvPr/>
        </p:nvCxnSpPr>
        <p:spPr>
          <a:xfrm>
            <a:off x="6072869" y="2990051"/>
            <a:ext cx="10081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" name="直接连接符 102"/>
          <p:cNvCxnSpPr/>
          <p:nvPr/>
        </p:nvCxnSpPr>
        <p:spPr>
          <a:xfrm>
            <a:off x="2416476" y="4218637"/>
            <a:ext cx="1833216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4" name="矩形 103"/>
          <p:cNvSpPr/>
          <p:nvPr/>
        </p:nvSpPr>
        <p:spPr>
          <a:xfrm>
            <a:off x="1584960" y="4849495"/>
            <a:ext cx="9114155" cy="1322070"/>
          </a:xfrm>
          <a:prstGeom prst="rect">
            <a:avLst/>
          </a:prstGeom>
        </p:spPr>
        <p:txBody>
          <a:bodyPr wrap="square">
            <a:spAutoFit/>
          </a:bodyPr>
          <a:p>
            <a:pPr latinLnBrk="0">
              <a:lnSpc>
                <a:spcPct val="125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算式里有括号的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要先算括号里面的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算式里没有括号的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按从左到右的顺序进行计算。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9" grpId="0"/>
      <p:bldP spid="100" grpId="0"/>
      <p:bldP spid="10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2.完成教材第77页第3,4题。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 flipH="1">
            <a:off x="627843" y="1796398"/>
            <a:ext cx="3639672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计算下面各题。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8194" y="2725618"/>
            <a:ext cx="369887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7.02+11.38+20.96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28478" y="2725192"/>
            <a:ext cx="2971165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12.45-1.96-0.8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356101" y="2725215"/>
            <a:ext cx="3335020" cy="583565"/>
          </a:xfrm>
          <a:prstGeom prst="rect">
            <a:avLst/>
          </a:prstGeom>
        </p:spPr>
        <p:txBody>
          <a:bodyPr wrap="non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19.92+14.4-9.92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22"/>
          <p:cNvSpPr txBox="1"/>
          <p:nvPr/>
        </p:nvSpPr>
        <p:spPr>
          <a:xfrm>
            <a:off x="288727" y="3654148"/>
            <a:ext cx="30086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18.4 + 20.96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23"/>
          <p:cNvSpPr txBox="1"/>
          <p:nvPr/>
        </p:nvSpPr>
        <p:spPr>
          <a:xfrm>
            <a:off x="288727" y="4570616"/>
            <a:ext cx="16548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39.36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4435589" y="3654327"/>
            <a:ext cx="26885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10.49 – 0.8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35589" y="4570795"/>
            <a:ext cx="14166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9.69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118917" y="3654349"/>
            <a:ext cx="28067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34.32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9.92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118917" y="4583517"/>
            <a:ext cx="14166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24.4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26" grpId="0"/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2.完成教材第77页第3,4题。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 flipH="1">
            <a:off x="627843" y="1796398"/>
            <a:ext cx="3639672" cy="58356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0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计算下面各题。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7871" y="2711456"/>
            <a:ext cx="300482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85.7-(15.3-4.8)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67384" y="2711277"/>
            <a:ext cx="303276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40-(2.75+0.86)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7339" y="2711488"/>
            <a:ext cx="285877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9.5+4.85-6.13</a:t>
            </a:r>
            <a:endParaRPr lang="en-US" altLang="zh-CN" sz="32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5565" y="3626356"/>
            <a:ext cx="256857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85.7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10.5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21755" y="4541554"/>
            <a:ext cx="14166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75.2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86007" y="3626471"/>
            <a:ext cx="223266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40– 3.61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86007" y="4541669"/>
            <a:ext cx="165481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36.39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960309" y="3626207"/>
            <a:ext cx="28067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14.35– 6.13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33"/>
          <p:cNvSpPr txBox="1"/>
          <p:nvPr/>
        </p:nvSpPr>
        <p:spPr>
          <a:xfrm>
            <a:off x="7960309" y="4541405"/>
            <a:ext cx="141668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8.22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2" grpId="0"/>
      <p:bldP spid="33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" name="组合 2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3" name="图片 2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4" name="图片 23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5" name="TextBox 38"/>
          <p:cNvSpPr txBox="1"/>
          <p:nvPr/>
        </p:nvSpPr>
        <p:spPr>
          <a:xfrm>
            <a:off x="3521075" y="508000"/>
            <a:ext cx="67379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2.完成教材第77页第3,4题。</a:t>
            </a:r>
            <a:endParaRPr lang="en-US" sz="28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4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559963" y="1027959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69290" y="1796415"/>
            <a:ext cx="11127740" cy="1322070"/>
          </a:xfrm>
          <a:prstGeom prst="rect">
            <a:avLst/>
          </a:prstGeom>
        </p:spPr>
        <p:txBody>
          <a:bodyPr wrap="square">
            <a:spAutoFit/>
          </a:bodyPr>
          <a:p>
            <a:pPr indent="-900430" latinLnBrk="0">
              <a:lnSpc>
                <a:spcPct val="125000"/>
              </a:lnSpc>
            </a:pP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4.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地球表面积是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5.1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亿平方千米，其中陆地面积是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1.49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亿平方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  <a:p>
            <a:pPr indent="-900430" latinLnBrk="0">
              <a:lnSpc>
                <a:spcPct val="125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千米。海洋面积比陆地面积多多少亿平方千米？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195830" y="3992880"/>
            <a:ext cx="642874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latinLnBrk="0">
              <a:lnSpc>
                <a:spcPct val="100000"/>
              </a:lnSpc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Times New Roman" panose="02020603050405020304" charset="0"/>
              </a:rPr>
              <a:t>5.1-1.49-1.49=2.12(亿平方千米)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Times New Roman" panose="0202060305040502030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460" y="3293745"/>
            <a:ext cx="2962275" cy="184340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 bwMode="auto">
          <a:xfrm>
            <a:off x="1609909" y="5312447"/>
            <a:ext cx="8427307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lvl="0" algn="l">
              <a:buClrTx/>
              <a:buSzTx/>
              <a:buFontTx/>
            </a:pP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答：海洋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面积比陆地面积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多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2.12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亿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平方</a:t>
            </a:r>
            <a:r>
              <a:rPr 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千米。</a:t>
            </a:r>
            <a:endParaRPr lang="en-US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5" name="图片 4" descr="stlx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9" name="文本框 22"/>
          <p:cNvSpPr txBox="1"/>
          <p:nvPr/>
        </p:nvSpPr>
        <p:spPr>
          <a:xfrm flipH="1">
            <a:off x="3297867" y="179656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605894" y="196082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9" name="图片 18" descr="图片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1880870" y="1630680"/>
            <a:ext cx="8691245" cy="398018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文本框 20482"/>
          <p:cNvSpPr txBox="1"/>
          <p:nvPr/>
        </p:nvSpPr>
        <p:spPr>
          <a:xfrm>
            <a:off x="2599690" y="2169795"/>
            <a:ext cx="6362065" cy="147637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小数加减法混合运算与整数的相同,算式里有括号的,要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先算括号里面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的,算式里没有括号的,按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从左到右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的顺序进行计算。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4" name="MH_Other_1"/>
          <p:cNvSpPr/>
          <p:nvPr>
            <p:custDataLst>
              <p:tags r:id="rId5"/>
            </p:custDataLst>
          </p:nvPr>
        </p:nvSpPr>
        <p:spPr>
          <a:xfrm>
            <a:off x="9187308" y="4688570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MH_SubTitle_1"/>
          <p:cNvSpPr/>
          <p:nvPr>
            <p:custDataLst>
              <p:tags r:id="rId6"/>
            </p:custDataLst>
          </p:nvPr>
        </p:nvSpPr>
        <p:spPr>
          <a:xfrm rot="588792">
            <a:off x="8687245" y="5363258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小数加减混合运算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MH_Other_2"/>
          <p:cNvSpPr/>
          <p:nvPr>
            <p:custDataLst>
              <p:tags r:id="rId7"/>
            </p:custDataLst>
          </p:nvPr>
        </p:nvSpPr>
        <p:spPr>
          <a:xfrm rot="19833143">
            <a:off x="9833420" y="4348845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2599690" y="3990340"/>
            <a:ext cx="6362065" cy="1014730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marL="1905" lvl="2" indent="454025" algn="l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连续减去两个数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等于减去这两个数的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。可以用字母表示为</a:t>
            </a:r>
            <a:r>
              <a:rPr sz="24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sz="24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sz="24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c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</a:t>
            </a:r>
            <a:r>
              <a:rPr sz="24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a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-(</a:t>
            </a:r>
            <a:r>
              <a:rPr sz="24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b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sz="2400" i="1" dirty="0">
                <a:solidFill>
                  <a:srgbClr val="FF0000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c</a:t>
            </a:r>
            <a:r>
              <a:rPr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5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教材第77页第1,2,5题。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6200" y="-146050"/>
            <a:ext cx="3195320" cy="1609090"/>
            <a:chOff x="120" y="-71"/>
            <a:chExt cx="5032" cy="2534"/>
          </a:xfrm>
        </p:grpSpPr>
        <p:pic>
          <p:nvPicPr>
            <p:cNvPr id="21" name="图片 20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22" name="图片 21" descr="zysj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  <a:endParaRPr lang="zh-CN" sz="2800"/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  <a:endParaRPr lang="zh-CN" sz="2800"/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5" name="图片 14" descr="图片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2" name="图片 11" descr="fxzb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29" name="矩形 28"/>
          <p:cNvSpPr/>
          <p:nvPr/>
        </p:nvSpPr>
        <p:spPr>
          <a:xfrm>
            <a:off x="1907857" y="5082710"/>
            <a:ext cx="8095878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小数点对齐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末尾不够的添</a:t>
            </a: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0,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从低位算起。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 flipH="1">
            <a:off x="486145" y="1333798"/>
            <a:ext cx="2127502" cy="58356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口算。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85116" y="3746196"/>
            <a:ext cx="7569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2.7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82964" y="3746621"/>
            <a:ext cx="147256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9.7-7=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924235" y="3746197"/>
            <a:ext cx="241046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0.28+0.54=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280605" y="3746197"/>
            <a:ext cx="99504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0.82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86988" y="2306005"/>
            <a:ext cx="7569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9.1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52864" y="2306461"/>
            <a:ext cx="193421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0.4+8.7=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882387" y="2306037"/>
            <a:ext cx="1808480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7.1-3.5=</a:t>
            </a:r>
            <a:endParaRPr lang="en-US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691178" y="2306216"/>
            <a:ext cx="7569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3.6</a:t>
            </a:r>
            <a:endParaRPr lang="en-US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9" grpId="0"/>
      <p:bldP spid="22" grpId="0"/>
      <p:bldP spid="23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23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4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6" name="Picture 5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410" y="1144905"/>
            <a:ext cx="6393180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  <a:endParaRPr kumimoji="0" lang="zh-CN" altLang="en-US" sz="5400" b="1" i="0" u="none" strike="noStrike" kern="1200" cap="none" spc="0" normalizeH="0" baseline="0" noProof="0" dirty="0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7" name="组合 2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28" name="图片 27" descr="图片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9" name="图片 28" descr="xkdr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2063115" y="1509395"/>
            <a:ext cx="7210425" cy="4183380"/>
            <a:chOff x="10840" y="5641"/>
            <a:chExt cx="11355" cy="6588"/>
          </a:xfrm>
        </p:grpSpPr>
        <p:sp>
          <p:nvSpPr>
            <p:cNvPr id="202777" name="AutoShape 25"/>
            <p:cNvSpPr>
              <a:spLocks noChangeArrowheads="1"/>
            </p:cNvSpPr>
            <p:nvPr/>
          </p:nvSpPr>
          <p:spPr bwMode="auto">
            <a:xfrm>
              <a:off x="10840" y="5641"/>
              <a:ext cx="10104" cy="3957"/>
            </a:xfrm>
            <a:prstGeom prst="wedgeRoundRectCallout">
              <a:avLst>
                <a:gd name="adj1" fmla="val 36701"/>
                <a:gd name="adj2" fmla="val 68438"/>
                <a:gd name="adj3" fmla="val 16667"/>
              </a:avLst>
            </a:prstGeom>
            <a:solidFill>
              <a:srgbClr val="FFFFCC"/>
            </a:solidFill>
            <a:ln w="9525">
              <a:solidFill>
                <a:srgbClr val="9900CC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pPr algn="just" latinLnBrk="0">
                <a:lnSpc>
                  <a:spcPct val="150000"/>
                </a:lnSpc>
              </a:pPr>
              <a:r>
                <a:rPr sz="2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我们已经学习了整数加减混合运算,你认为整数加减混合运算和小数加减混合运算之间有联系吗?</a:t>
              </a:r>
              <a:endParaRPr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47" name="图片 46" descr="小粉人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334" y="9598"/>
              <a:ext cx="2861" cy="263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8" name="Picture 5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410" y="1144905"/>
            <a:ext cx="6393180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9" name="图片 18" descr="xzgj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05225" y="2113915"/>
            <a:ext cx="4781550" cy="1514475"/>
          </a:xfrm>
          <a:prstGeom prst="rect">
            <a:avLst/>
          </a:prstGeom>
        </p:spPr>
      </p:pic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381580" y="1372017"/>
            <a:ext cx="838073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ctr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）小刚买了下面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本书，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一共花了多少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钱？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094220" y="4142105"/>
            <a:ext cx="3388360" cy="2035810"/>
            <a:chOff x="16902" y="8904"/>
            <a:chExt cx="5336" cy="3206"/>
          </a:xfrm>
        </p:grpSpPr>
        <p:sp>
          <p:nvSpPr>
            <p:cNvPr id="6" name="AutoShape 25"/>
            <p:cNvSpPr>
              <a:spLocks noChangeArrowheads="1"/>
            </p:cNvSpPr>
            <p:nvPr/>
          </p:nvSpPr>
          <p:spPr bwMode="auto">
            <a:xfrm>
              <a:off x="16902" y="8904"/>
              <a:ext cx="3838" cy="952"/>
            </a:xfrm>
            <a:prstGeom prst="wedgeRoundRectCallout">
              <a:avLst>
                <a:gd name="adj1" fmla="val 36701"/>
                <a:gd name="adj2" fmla="val 68438"/>
                <a:gd name="adj3" fmla="val 16667"/>
              </a:avLst>
            </a:prstGeom>
            <a:solidFill>
              <a:srgbClr val="FFFFCC"/>
            </a:solidFill>
            <a:ln w="9525">
              <a:solidFill>
                <a:srgbClr val="9900CC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p>
              <a:pPr algn="just" latinLnBrk="0">
                <a:lnSpc>
                  <a:spcPct val="100000"/>
                </a:lnSpc>
              </a:pPr>
              <a:r>
                <a:rPr sz="280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怎样计算呢?</a:t>
              </a:r>
              <a:endParaRPr sz="2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  <p:pic>
          <p:nvPicPr>
            <p:cNvPr id="7" name="图片 6" descr="小粉人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377" y="9479"/>
              <a:ext cx="2861" cy="2631"/>
            </a:xfrm>
            <a:prstGeom prst="rect">
              <a:avLst/>
            </a:prstGeom>
          </p:spPr>
        </p:pic>
      </p:grpSp>
      <p:sp>
        <p:nvSpPr>
          <p:cNvPr id="111627" name="Text Box 11"/>
          <p:cNvSpPr txBox="1">
            <a:spLocks noChangeArrowheads="1"/>
          </p:cNvSpPr>
          <p:nvPr/>
        </p:nvSpPr>
        <p:spPr bwMode="auto">
          <a:xfrm>
            <a:off x="2415699" y="4187190"/>
            <a:ext cx="357060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algn="ctr"/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7.45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5.8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＋</a:t>
            </a:r>
            <a:r>
              <a:rPr lang="en-US" altLang="zh-CN" sz="3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4.69</a:t>
            </a:r>
            <a:endParaRPr lang="en-US" altLang="zh-CN" sz="3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16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16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1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1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2" grpId="0" bldLvl="0" animBg="1"/>
      <p:bldP spid="111627" grpId="0" bldLvl="0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p="http://schemas.openxmlformats.org/presentationml/2006/main">
  <p:tag name="KSO_WM_UNIT_PLACING_PICTURE_USER_VIEWPORT" val="{&quot;height&quot;:1847,&quot;width&quot;:3217}"/>
</p:tagLst>
</file>

<file path=ppt/tags/tag11.xml><?xml version="1.0" encoding="utf-8"?>
<p:tagLst xmlns:p="http://schemas.openxmlformats.org/presentationml/2006/main">
  <p:tag name="KSO_WM_UNIT_PLACING_PICTURE_USER_VIEWPORT" val="{&quot;height&quot;:2805,&quot;width&quot;:2850}"/>
</p:tagLst>
</file>

<file path=ppt/tags/tag12.xml><?xml version="1.0" encoding="utf-8"?>
<p:tagLst xmlns:p="http://schemas.openxmlformats.org/presentationml/2006/main">
  <p:tag name="KSO_WM_UNIT_PLACING_PICTURE_USER_VIEWPORT" val="{&quot;height&quot;:2796,&quot;width&quot;:2811}"/>
</p:tagLst>
</file>

<file path=ppt/tags/tag13.xml><?xml version="1.0" encoding="utf-8"?>
<p:tagLst xmlns:p="http://schemas.openxmlformats.org/presentationml/2006/main">
  <p:tag name="KSO_WM_UNIT_PLACING_PICTURE_USER_VIEWPORT" val="{&quot;height&quot;:3475,&quot;width&quot;:9470}"/>
</p:tagLst>
</file>

<file path=ppt/tags/tag14.xml><?xml version="1.0" encoding="utf-8"?>
<p:tagLst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p="http://schemas.openxmlformats.org/presentationml/2006/main">
  <p:tag name="MH" val="20160624104149"/>
  <p:tag name="MH_LIBRARY" val="GRAPHIC"/>
  <p:tag name="MH_TYPE" val="Other"/>
  <p:tag name="MH_ORDER" val="1"/>
</p:tagLst>
</file>

<file path=ppt/tags/tag8.xml><?xml version="1.0" encoding="utf-8"?>
<p:tagLst xmlns:p="http://schemas.openxmlformats.org/presentationml/2006/main">
  <p:tag name="MH" val="20160624104149"/>
  <p:tag name="MH_LIBRARY" val="GRAPHIC"/>
  <p:tag name="MH_TYPE" val="SubTitle"/>
  <p:tag name="MH_ORDER" val="1"/>
</p:tagLst>
</file>

<file path=ppt/tags/tag9.xml><?xml version="1.0" encoding="utf-8"?>
<p:tagLst xmlns:p="http://schemas.openxmlformats.org/presentationml/2006/main">
  <p:tag name="MH" val="20160624103217"/>
  <p:tag name="MH_LIBRARY" val="GRAPHIC"/>
  <p:tag name="MH_TYPE" val="Other"/>
  <p:tag name="MH_ORDER" val="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1716</Words>
  <Application>WPS 演示</Application>
  <PresentationFormat>自定义</PresentationFormat>
  <Paragraphs>270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Calibri Light</vt:lpstr>
      <vt:lpstr>黑体</vt:lpstr>
      <vt:lpstr>微软雅黑</vt:lpstr>
      <vt:lpstr>Arial Unicode MS</vt:lpstr>
      <vt:lpstr>楷体_GB2312</vt:lpstr>
      <vt:lpstr>新宋体</vt:lpstr>
      <vt:lpstr>Times New Roman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Miao</cp:lastModifiedBy>
  <cp:revision>2279</cp:revision>
  <dcterms:created xsi:type="dcterms:W3CDTF">2017-11-13T08:28:00Z</dcterms:created>
  <dcterms:modified xsi:type="dcterms:W3CDTF">2021-09-25T11:26:04Z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B7C774F7C4114B57BD58AAFA828565BC</vt:lpwstr>
  </property>
</Properties>
</file>